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12670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Agile Modeling: Effective Software Design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9677"/>
            <a:ext cx="7468553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Agile modeling is a powerful approach to software design that focuses on rapid prototyping and iterative refinement, prioritizing collaboration and adaptability.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51580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Box 7"/>
          <p:cNvSpPr txBox="1"/>
          <p:nvPr/>
        </p:nvSpPr>
        <p:spPr>
          <a:xfrm>
            <a:off x="837565" y="6185535"/>
            <a:ext cx="48768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2800" b="1" i="1" u="sng"/>
              <a:t>PRESENTED BY: UMAR ISLAM</a:t>
            </a:r>
            <a:endParaRPr lang="en-US" altLang="en-GB" sz="2800" b="1" i="1" u="sng"/>
          </a:p>
          <a:p>
            <a:r>
              <a:rPr lang="en-US" altLang="en-GB" sz="2800" b="1" i="1" u="sng"/>
              <a:t>ID:F2023266112</a:t>
            </a:r>
            <a:endParaRPr lang="en-US" altLang="en-GB" sz="2800" b="1" i="1" u="sng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9974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928" y="3293626"/>
            <a:ext cx="7153394" cy="6351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kern="0" spc="-8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Principles of Agile Modeling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55928" y="4252793"/>
            <a:ext cx="6451283" cy="1585317"/>
          </a:xfrm>
          <a:prstGeom prst="roundRect">
            <a:avLst>
              <a:gd name="adj" fmla="val 572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9527" y="4476393"/>
            <a:ext cx="2540913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kern="0" spc="-4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Focus on Value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79527" y="4923472"/>
            <a:ext cx="6004084" cy="6910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Prioritize modeling elements that directly contribute to delivering value to stakeholders.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23190" y="4252793"/>
            <a:ext cx="6451283" cy="1585317"/>
          </a:xfrm>
          <a:prstGeom prst="roundRect">
            <a:avLst>
              <a:gd name="adj" fmla="val 572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6789" y="4476393"/>
            <a:ext cx="2540913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kern="0" spc="-4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Just Enough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46789" y="4923472"/>
            <a:ext cx="6004084" cy="6910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only the necessary models to support the current iteration of development.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5928" y="6054090"/>
            <a:ext cx="6451283" cy="1585317"/>
          </a:xfrm>
          <a:prstGeom prst="roundRect">
            <a:avLst>
              <a:gd name="adj" fmla="val 572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9527" y="6277689"/>
            <a:ext cx="2540913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kern="0" spc="-4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Simple and Clear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79527" y="6724769"/>
            <a:ext cx="6004084" cy="6910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clear and concise models that are easily understood by everyone involved.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23190" y="6054090"/>
            <a:ext cx="6451283" cy="1585317"/>
          </a:xfrm>
          <a:prstGeom prst="roundRect">
            <a:avLst>
              <a:gd name="adj" fmla="val 572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6789" y="6277689"/>
            <a:ext cx="2540913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kern="0" spc="-4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Adaptive and Iterative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46789" y="6724769"/>
            <a:ext cx="6004084" cy="6910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Models are constantly refined and updated based on feedback and changing requirements.</a:t>
            </a:r>
            <a:endParaRPr lang="en-US" sz="1700" dirty="0"/>
          </a:p>
        </p:txBody>
      </p:sp>
      <p:sp>
        <p:nvSpPr>
          <p:cNvPr id="16" name="Rectangles 15"/>
          <p:cNvSpPr/>
          <p:nvPr/>
        </p:nvSpPr>
        <p:spPr>
          <a:xfrm>
            <a:off x="12719685" y="7766050"/>
            <a:ext cx="1875155" cy="416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02763"/>
            <a:ext cx="10803136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Modeling Techniques in Agile Environments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5068"/>
            <a:ext cx="280082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User Stories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96333"/>
            <a:ext cx="2800826" cy="1532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Capture user requirements in simple, concise stories, focusing on functionality and value.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405068"/>
            <a:ext cx="280082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Domain Modeling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3996333"/>
            <a:ext cx="2800826" cy="19151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Visualize the key concepts and relationships in the business domain to improve understanding and communication.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405068"/>
            <a:ext cx="280082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Class Diagrams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3996333"/>
            <a:ext cx="2800826" cy="1532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Illustrate the structure of the software system, including classes, attributes, and relationships.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3405068"/>
            <a:ext cx="280082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Sequence Diagrams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3996333"/>
            <a:ext cx="2800826" cy="1532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Show the interaction between different objects in the system, providing a clear view of the workflow.</a:t>
            </a:r>
            <a:endParaRPr lang="en-US" sz="1850" dirty="0"/>
          </a:p>
        </p:txBody>
      </p:sp>
      <p:sp>
        <p:nvSpPr>
          <p:cNvPr id="12" name="Rectangles 11"/>
          <p:cNvSpPr/>
          <p:nvPr/>
        </p:nvSpPr>
        <p:spPr>
          <a:xfrm>
            <a:off x="12719685" y="7766050"/>
            <a:ext cx="1875155" cy="416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1628" y="774144"/>
            <a:ext cx="7586782" cy="53935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kern="0" spc="-68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Stakeholder Collaboration and Feedback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28" y="1588413"/>
            <a:ext cx="916662" cy="14667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33205" y="1771650"/>
            <a:ext cx="2157055" cy="269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Gather Requirements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1833205" y="2151221"/>
            <a:ext cx="6669167" cy="2933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Work closely with stakeholders to understand their needs and expectations.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28" y="3055144"/>
            <a:ext cx="916662" cy="146673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33205" y="3238381"/>
            <a:ext cx="2157055" cy="269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Model and Prototype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1833205" y="3617952"/>
            <a:ext cx="6669167" cy="2933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models and prototypes to visualize and validate design decisions.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28" y="4521875"/>
            <a:ext cx="916662" cy="146673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33205" y="4705112"/>
            <a:ext cx="2157055" cy="269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Iterative Feedback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1833205" y="5084683"/>
            <a:ext cx="6669167" cy="5867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Regularly share models and prototypes with stakeholders to receive feedback and refine the design.</a:t>
            </a:r>
            <a:endParaRPr lang="en-US" sz="1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628" y="5988606"/>
            <a:ext cx="916662" cy="146673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833205" y="6171843"/>
            <a:ext cx="2157055" cy="269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Adapt and Improve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1833205" y="6551414"/>
            <a:ext cx="6669167" cy="2933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Incorporate feedback and adjust models and prototypes to meet evolving requirements.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765" y="618173"/>
            <a:ext cx="7570470" cy="13223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kern="0" spc="-83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Adaptive Planning and Iterative Development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765" y="2277666"/>
            <a:ext cx="561975" cy="5619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6765" y="3064431"/>
            <a:ext cx="2644735" cy="3305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Sprint Planning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86765" y="3529727"/>
            <a:ext cx="3616643" cy="10787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Define clear goals for each sprint, focusing on delivering a specific set of features.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593" y="2277666"/>
            <a:ext cx="561975" cy="5619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0593" y="3064431"/>
            <a:ext cx="2644735" cy="3305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Iterative Development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40593" y="3529727"/>
            <a:ext cx="3616643" cy="10787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Build software in small, incremental steps, incorporating feedback and making adjustments along the way.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765" y="5282803"/>
            <a:ext cx="561975" cy="5619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6765" y="6069568"/>
            <a:ext cx="2681288" cy="3305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Continuous Integration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86765" y="6534864"/>
            <a:ext cx="3616643" cy="7191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Regularly merge code changes to ensure a consistent and stable codebase.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0593" y="5282803"/>
            <a:ext cx="561975" cy="56197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0593" y="6069568"/>
            <a:ext cx="2794873" cy="3305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User Acceptance Testing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40593" y="6534864"/>
            <a:ext cx="3616643" cy="10787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Involve users in testing to ensure that the software meets their needs and expectations.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2456" y="1163955"/>
            <a:ext cx="6171486" cy="5062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950"/>
              </a:lnSpc>
              <a:buNone/>
            </a:pPr>
            <a:r>
              <a:rPr lang="en-US" sz="3150" kern="0" spc="-6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Effective Documentation Strategies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94221" y="2014418"/>
            <a:ext cx="1329095" cy="97583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05012" y="2450663"/>
            <a:ext cx="107513" cy="3442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4795361" y="2186464"/>
            <a:ext cx="2025134" cy="2531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Living Documentation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4795361" y="2542818"/>
            <a:ext cx="5922526" cy="2753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Keep documentation updated in real time, reflecting the latest changes in the software.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4666298" y="3002161"/>
            <a:ext cx="9318665" cy="11430"/>
          </a:xfrm>
          <a:prstGeom prst="roundRect">
            <a:avLst>
              <a:gd name="adj" fmla="val 632555"/>
            </a:avLst>
          </a:prstGeom>
          <a:solidFill>
            <a:srgbClr val="D6BADD"/>
          </a:solidFill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9614" y="3033236"/>
            <a:ext cx="2658189" cy="97583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04893" y="3348990"/>
            <a:ext cx="107513" cy="3442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5459849" y="3205282"/>
            <a:ext cx="2025134" cy="2531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Concise and Focused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5459849" y="3561636"/>
            <a:ext cx="5217319" cy="2753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Prioritize essential information, avoiding unnecessary details or redundancy.</a:t>
            </a:r>
            <a:endParaRPr lang="en-US" sz="1350" dirty="0"/>
          </a:p>
        </p:txBody>
      </p:sp>
      <p:sp>
        <p:nvSpPr>
          <p:cNvPr id="12" name="Shape 8"/>
          <p:cNvSpPr/>
          <p:nvPr/>
        </p:nvSpPr>
        <p:spPr>
          <a:xfrm>
            <a:off x="5330785" y="4020979"/>
            <a:ext cx="8654177" cy="11430"/>
          </a:xfrm>
          <a:prstGeom prst="roundRect">
            <a:avLst>
              <a:gd name="adj" fmla="val 632555"/>
            </a:avLst>
          </a:prstGeom>
          <a:solidFill>
            <a:srgbClr val="D6BADD"/>
          </a:solidFill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127" y="4052054"/>
            <a:ext cx="3987284" cy="97583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04893" y="4367808"/>
            <a:ext cx="107513" cy="3442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6124456" y="4224099"/>
            <a:ext cx="3251597" cy="2531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Collaboration and Shared Ownership</a:t>
            </a:r>
            <a:endParaRPr lang="en-US" sz="1550" dirty="0"/>
          </a:p>
        </p:txBody>
      </p:sp>
      <p:sp>
        <p:nvSpPr>
          <p:cNvPr id="16" name="Text 11"/>
          <p:cNvSpPr/>
          <p:nvPr/>
        </p:nvSpPr>
        <p:spPr>
          <a:xfrm>
            <a:off x="6124456" y="4580453"/>
            <a:ext cx="5170527" cy="2753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Encourage all team members to contribute to and maintain documentation.</a:t>
            </a:r>
            <a:endParaRPr lang="en-US" sz="1350" dirty="0"/>
          </a:p>
        </p:txBody>
      </p:sp>
      <p:sp>
        <p:nvSpPr>
          <p:cNvPr id="17" name="Shape 12"/>
          <p:cNvSpPr/>
          <p:nvPr/>
        </p:nvSpPr>
        <p:spPr>
          <a:xfrm>
            <a:off x="5995392" y="5039797"/>
            <a:ext cx="7989570" cy="11430"/>
          </a:xfrm>
          <a:prstGeom prst="roundRect">
            <a:avLst>
              <a:gd name="adj" fmla="val 632555"/>
            </a:avLst>
          </a:prstGeom>
          <a:solidFill>
            <a:srgbClr val="D6BADD"/>
          </a:solidFill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520" y="5070872"/>
            <a:ext cx="5316379" cy="975836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04893" y="5386626"/>
            <a:ext cx="107513" cy="3442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1650" dirty="0"/>
          </a:p>
        </p:txBody>
      </p:sp>
      <p:sp>
        <p:nvSpPr>
          <p:cNvPr id="20" name="Text 14"/>
          <p:cNvSpPr/>
          <p:nvPr/>
        </p:nvSpPr>
        <p:spPr>
          <a:xfrm>
            <a:off x="6788944" y="5242917"/>
            <a:ext cx="2025134" cy="2531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Version Control</a:t>
            </a:r>
            <a:endParaRPr lang="en-US" sz="1550" dirty="0"/>
          </a:p>
        </p:txBody>
      </p:sp>
      <p:sp>
        <p:nvSpPr>
          <p:cNvPr id="21" name="Text 15"/>
          <p:cNvSpPr/>
          <p:nvPr/>
        </p:nvSpPr>
        <p:spPr>
          <a:xfrm>
            <a:off x="6788944" y="5599271"/>
            <a:ext cx="5913953" cy="2753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version control systems to track changes and maintain a history of documentation.</a:t>
            </a:r>
            <a:endParaRPr lang="en-US" sz="1350" dirty="0"/>
          </a:p>
        </p:txBody>
      </p:sp>
      <p:sp>
        <p:nvSpPr>
          <p:cNvPr id="22" name="Shape 16"/>
          <p:cNvSpPr/>
          <p:nvPr/>
        </p:nvSpPr>
        <p:spPr>
          <a:xfrm>
            <a:off x="6659880" y="6058614"/>
            <a:ext cx="7325082" cy="11430"/>
          </a:xfrm>
          <a:prstGeom prst="roundRect">
            <a:avLst>
              <a:gd name="adj" fmla="val 632555"/>
            </a:avLst>
          </a:prstGeom>
          <a:solidFill>
            <a:srgbClr val="D6BADD"/>
          </a:solidFill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913" y="6089690"/>
            <a:ext cx="6645593" cy="975836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904893" y="6405443"/>
            <a:ext cx="107513" cy="3442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5</a:t>
            </a:r>
            <a:endParaRPr lang="en-US" sz="1650" dirty="0"/>
          </a:p>
        </p:txBody>
      </p:sp>
      <p:sp>
        <p:nvSpPr>
          <p:cNvPr id="25" name="Text 18"/>
          <p:cNvSpPr/>
          <p:nvPr/>
        </p:nvSpPr>
        <p:spPr>
          <a:xfrm>
            <a:off x="7453551" y="6261735"/>
            <a:ext cx="2546271" cy="2531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kern="0" spc="-3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Accessible and User-Friendly</a:t>
            </a:r>
            <a:endParaRPr lang="en-US" sz="1550" dirty="0"/>
          </a:p>
        </p:txBody>
      </p:sp>
      <p:sp>
        <p:nvSpPr>
          <p:cNvPr id="26" name="Text 19"/>
          <p:cNvSpPr/>
          <p:nvPr/>
        </p:nvSpPr>
        <p:spPr>
          <a:xfrm>
            <a:off x="7453551" y="6618089"/>
            <a:ext cx="5950387" cy="2753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Ensure that documentation is easily accessible and understandable for all stakeholders.</a:t>
            </a:r>
            <a:endParaRPr lang="en-US" sz="1350" dirty="0"/>
          </a:p>
        </p:txBody>
      </p:sp>
      <p:sp>
        <p:nvSpPr>
          <p:cNvPr id="27" name="Rectangles 26"/>
          <p:cNvSpPr/>
          <p:nvPr/>
        </p:nvSpPr>
        <p:spPr>
          <a:xfrm>
            <a:off x="12719685" y="7766050"/>
            <a:ext cx="1875155" cy="416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012" y="978456"/>
            <a:ext cx="7815977" cy="111609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500" kern="0" spc="-7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Continuous Improvement and Refactoring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937141" y="2379107"/>
            <a:ext cx="22860" cy="4871918"/>
          </a:xfrm>
          <a:prstGeom prst="roundRect">
            <a:avLst>
              <a:gd name="adj" fmla="val 348596"/>
            </a:avLst>
          </a:prstGeom>
          <a:solidFill>
            <a:srgbClr val="D6BADD"/>
          </a:solidFill>
        </p:spPr>
      </p:sp>
      <p:sp>
        <p:nvSpPr>
          <p:cNvPr id="5" name="Shape 2"/>
          <p:cNvSpPr/>
          <p:nvPr/>
        </p:nvSpPr>
        <p:spPr>
          <a:xfrm>
            <a:off x="1139130" y="2794397"/>
            <a:ext cx="664012" cy="22860"/>
          </a:xfrm>
          <a:prstGeom prst="roundRect">
            <a:avLst>
              <a:gd name="adj" fmla="val 348596"/>
            </a:avLst>
          </a:prstGeom>
          <a:solidFill>
            <a:srgbClr val="D6BADD"/>
          </a:solidFill>
        </p:spPr>
      </p:sp>
      <p:sp>
        <p:nvSpPr>
          <p:cNvPr id="6" name="Shape 3"/>
          <p:cNvSpPr/>
          <p:nvPr/>
        </p:nvSpPr>
        <p:spPr>
          <a:xfrm>
            <a:off x="735151" y="2592467"/>
            <a:ext cx="426839" cy="426839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81598" y="2671882"/>
            <a:ext cx="133945" cy="2678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992035" y="2568773"/>
            <a:ext cx="2232065" cy="2789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Code Reviews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992035" y="2961561"/>
            <a:ext cx="6487954" cy="3036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Regularly review code for quality, maintainability, and adherence to best practices.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1139130" y="4059793"/>
            <a:ext cx="664012" cy="22860"/>
          </a:xfrm>
          <a:prstGeom prst="roundRect">
            <a:avLst>
              <a:gd name="adj" fmla="val 348596"/>
            </a:avLst>
          </a:prstGeom>
          <a:solidFill>
            <a:srgbClr val="D6BADD"/>
          </a:solidFill>
        </p:spPr>
      </p:sp>
      <p:sp>
        <p:nvSpPr>
          <p:cNvPr id="11" name="Shape 8"/>
          <p:cNvSpPr/>
          <p:nvPr/>
        </p:nvSpPr>
        <p:spPr>
          <a:xfrm>
            <a:off x="735151" y="3857863"/>
            <a:ext cx="426839" cy="426839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81598" y="3937278"/>
            <a:ext cx="133945" cy="2678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992035" y="3834170"/>
            <a:ext cx="2232065" cy="2789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Refactoring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992035" y="4226957"/>
            <a:ext cx="6487954" cy="3036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 the design and structure of the software without changing its functionality.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139130" y="5325189"/>
            <a:ext cx="664012" cy="22860"/>
          </a:xfrm>
          <a:prstGeom prst="roundRect">
            <a:avLst>
              <a:gd name="adj" fmla="val 348596"/>
            </a:avLst>
          </a:prstGeom>
          <a:solidFill>
            <a:srgbClr val="D6BADD"/>
          </a:solidFill>
        </p:spPr>
      </p:sp>
      <p:sp>
        <p:nvSpPr>
          <p:cNvPr id="16" name="Shape 13"/>
          <p:cNvSpPr/>
          <p:nvPr/>
        </p:nvSpPr>
        <p:spPr>
          <a:xfrm>
            <a:off x="735151" y="5123259"/>
            <a:ext cx="426839" cy="426839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81598" y="5202674"/>
            <a:ext cx="133945" cy="2678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1992035" y="5099566"/>
            <a:ext cx="2232065" cy="2789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Retrospectives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992035" y="5492353"/>
            <a:ext cx="6487954" cy="3036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Regularly reflect on the process and identify areas for improvement.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1139130" y="6590586"/>
            <a:ext cx="664012" cy="22860"/>
          </a:xfrm>
          <a:prstGeom prst="roundRect">
            <a:avLst>
              <a:gd name="adj" fmla="val 348596"/>
            </a:avLst>
          </a:prstGeom>
          <a:solidFill>
            <a:srgbClr val="D6BADD"/>
          </a:solidFill>
        </p:spPr>
      </p:sp>
      <p:sp>
        <p:nvSpPr>
          <p:cNvPr id="21" name="Shape 18"/>
          <p:cNvSpPr/>
          <p:nvPr/>
        </p:nvSpPr>
        <p:spPr>
          <a:xfrm>
            <a:off x="735151" y="6388656"/>
            <a:ext cx="426839" cy="426839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81598" y="6468070"/>
            <a:ext cx="133945" cy="2678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1992035" y="6364962"/>
            <a:ext cx="2232065" cy="2789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Knowledge Sharing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992035" y="6757749"/>
            <a:ext cx="6487954" cy="3036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kern="0" spc="-3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Share best practices, lessons learned, and technical knowledge within the team.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73392"/>
            <a:ext cx="11396782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Integrating Agile Modeling into your Workflow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70258" y="3709749"/>
            <a:ext cx="1528882" cy="957501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0592" y="3709749"/>
            <a:ext cx="1528882" cy="957501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926" y="3709749"/>
            <a:ext cx="1528882" cy="957501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1260" y="3709749"/>
            <a:ext cx="1528882" cy="957501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837724" y="5090041"/>
            <a:ext cx="1295495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Agile modeling is a valuable tool for improving software design and development. By adopting these principles and techniques, you can enhance collaboration, adaptability, and quality.</a:t>
            </a:r>
            <a:endParaRPr lang="en-US" sz="1850" dirty="0"/>
          </a:p>
        </p:txBody>
      </p:sp>
      <p:sp>
        <p:nvSpPr>
          <p:cNvPr id="12" name="Rectangles 11"/>
          <p:cNvSpPr/>
          <p:nvPr/>
        </p:nvSpPr>
        <p:spPr>
          <a:xfrm>
            <a:off x="12719685" y="7766050"/>
            <a:ext cx="1875155" cy="416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Box 2"/>
          <p:cNvSpPr txBox="1"/>
          <p:nvPr/>
        </p:nvSpPr>
        <p:spPr>
          <a:xfrm>
            <a:off x="57785" y="1295400"/>
            <a:ext cx="11517630" cy="2819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GB" sz="3200" b="1" i="1" u="sng">
                <a:ln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LINKS:</a:t>
            </a:r>
            <a:endParaRPr lang="en-US" altLang="en-GB" sz="3200" b="1" i="1" u="sng">
              <a:ln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r>
              <a:rPr lang="en-US" altLang="en-GB" sz="3200" b="1" i="1" u="sng">
                <a:ln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https://agilemodeling.com/</a:t>
            </a:r>
            <a:endParaRPr lang="en-US" altLang="en-GB" sz="3200" b="1" i="1" u="sng">
              <a:ln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r>
              <a:rPr lang="en-US" altLang="en-GB" sz="3200" b="1" i="1" u="sng">
                <a:ln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https://en.wikipedia.org/wiki/Agile_modeling</a:t>
            </a:r>
            <a:endParaRPr lang="en-US" altLang="en-GB" sz="3200" b="1" i="1" u="sng">
              <a:ln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r>
              <a:rPr lang="en-US" altLang="en-GB" sz="3200" b="1" i="1" u="sng">
                <a:ln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https://www.geeksforgeeks.org/software-engineering-agile-development-models/</a:t>
            </a:r>
            <a:endParaRPr lang="en-US" altLang="en-GB" sz="3200" b="1" i="1" u="sng">
              <a:ln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r>
              <a:rPr lang="en-US" altLang="en-GB" sz="3200" b="1" i="1" u="sng">
                <a:ln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https://www.javatpoint.com/software-engineering-agile-model</a:t>
            </a:r>
            <a:endParaRPr lang="en-US" altLang="en-GB" sz="3200" b="1" i="1" u="sng">
              <a:ln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2" name="Rectangles 11"/>
          <p:cNvSpPr/>
          <p:nvPr/>
        </p:nvSpPr>
        <p:spPr>
          <a:xfrm>
            <a:off x="12719685" y="7766050"/>
            <a:ext cx="1875155" cy="416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GB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3493</Words>
  <Application>WPS Presentation</Application>
  <PresentationFormat>On-screen Show (16:9)</PresentationFormat>
  <Paragraphs>147</Paragraphs>
  <Slides>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7" baseType="lpstr">
      <vt:lpstr>Arial</vt:lpstr>
      <vt:lpstr>SimSun</vt:lpstr>
      <vt:lpstr>Wingdings</vt:lpstr>
      <vt:lpstr>Source Serif Pro Semi Bold</vt:lpstr>
      <vt:lpstr>Segoe Print</vt:lpstr>
      <vt:lpstr>Source Serif Pro Semi Bold</vt:lpstr>
      <vt:lpstr>Source Serif Pro Semi Bold</vt:lpstr>
      <vt:lpstr>Source Sans Pro</vt:lpstr>
      <vt:lpstr>Source Sans Pro</vt:lpstr>
      <vt:lpstr>Source Sans Pro</vt:lpstr>
      <vt:lpstr>Source Sans Pro Bold</vt:lpstr>
      <vt:lpstr>Source Sans Pro Bold</vt:lpstr>
      <vt:lpstr>Source Sans Pro Bold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Subhan Shahnawaz</cp:lastModifiedBy>
  <cp:revision>2</cp:revision>
  <dcterms:created xsi:type="dcterms:W3CDTF">2025-01-28T08:51:00Z</dcterms:created>
  <dcterms:modified xsi:type="dcterms:W3CDTF">2025-01-28T08:58:52Z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90F906C8E3DC405881B2EC48105E5117_12</vt:lpwstr>
  </property>
  <property fmtid="{D5CDD505-2E9C-101B-9397-08002B2CF9AE}" pid="3" name="KSOProductBuildVer">
    <vt:lpwstr>2057-12.2.0.19821</vt:lpwstr>
  </property>
</Properties>
</file>